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activeX/activeX1.xml" ContentType="application/vnd.ms-office.activeX+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1"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4" autoAdjust="0"/>
  </p:normalViewPr>
  <p:slideViewPr>
    <p:cSldViewPr>
      <p:cViewPr varScale="1">
        <p:scale>
          <a:sx n="68" d="100"/>
          <a:sy n="68" d="100"/>
        </p:scale>
        <p:origin x="-114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activeX1.xml><?xml version="1.0" encoding="utf-8"?>
<ax:ocx xmlns:ax="http://schemas.microsoft.com/office/2006/activeX" xmlns:r="http://schemas.openxmlformats.org/officeDocument/2006/relationships" ax:classid="{D27CDB6E-AE6D-11CF-96B8-444553540000}" ax:persistence="persistPropertyBag">
  <ax:ocxPr ax:name="_cx" ax:value="17776"/>
  <ax:ocxPr ax:name="_cy" ax:value="11218"/>
  <ax:ocxPr ax:name="FlashVars" ax:value=""/>
  <ax:ocxPr ax:name="Movie" ax:value="http://www.youtube.com/v/8r1CZTLk-Gk"/>
  <ax:ocxPr ax:name="Src" ax:value="http://www.youtube.com/v/8r1CZTLk-Gk"/>
  <ax:ocxPr ax:name="WMode" ax:value="Window"/>
  <ax:ocxPr ax:name="Play" ax:value="0"/>
  <ax:ocxPr ax:name="Loop" ax:value="0"/>
  <ax:ocxPr ax:name="Quality" ax:value="High"/>
  <ax:ocxPr ax:name="SAlign" ax:value="LT"/>
  <ax:ocxPr ax:name="Menu" ax:value="-1"/>
  <ax:ocxPr ax:name="Base" ax:value=""/>
  <ax:ocxPr ax:name="AllowScriptAccess" ax:value=""/>
  <ax:ocxPr ax:name="Scale" ax:value="NoScale"/>
  <ax:ocxPr ax:name="DeviceFont" ax:value="0"/>
  <ax:ocxPr ax:name="EmbedMovie" ax:value="0"/>
  <ax:ocxPr ax:name="BGColor" ax:value=""/>
  <ax:ocxPr ax:name="SWRemote" ax:value=""/>
  <ax:ocxPr ax:name="MovieData" ax:value=""/>
  <ax:ocxPr ax:name="SeamlessTabbing" ax:value="1"/>
  <ax:ocxPr ax:name="Profile" ax:value="0"/>
  <ax:ocxPr ax:name="ProfileAddress" ax:value=""/>
  <ax:ocxPr ax:name="ProfilePort" ax:value="0"/>
  <ax:ocxPr ax:name="AllowNetworking" ax:value="all"/>
  <ax:ocxPr ax:name="AllowFullScreen" ax:value="false"/>
</ax:ocx>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2257A8-8F0B-47EE-AFE2-EB4B367D3EAD}" type="datetimeFigureOut">
              <a:rPr lang="en-US" smtClean="0"/>
              <a:pPr/>
              <a:t>7/29/2010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89B4EB-E298-4BE5-B3BE-FA2FCA85D4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189B4EB-E298-4BE5-B3BE-FA2FCA85D4E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A8D67B5-BE69-421D-B6FA-FB8BA0304D4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8D67B5-BE69-421D-B6FA-FB8BA0304D4C}"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8D67B5-BE69-421D-B6FA-FB8BA0304D4C}"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8D67B5-BE69-421D-B6FA-FB8BA0304D4C}"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A8D67B5-BE69-421D-B6FA-FB8BA0304D4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8D67B5-BE69-421D-B6FA-FB8BA0304D4C}"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A8D67B5-BE69-421D-B6FA-FB8BA0304D4C}"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A8D67B5-BE69-421D-B6FA-FB8BA0304D4C}"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A8D67B5-BE69-421D-B6FA-FB8BA0304D4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8D67B5-BE69-421D-B6FA-FB8BA0304D4C}"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AA4A1CC-3E19-4C7C-8F3B-1E10A7A249FD}" type="datetimeFigureOut">
              <a:rPr lang="en-US" smtClean="0"/>
              <a:pPr/>
              <a:t>7/29/2010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A8D67B5-BE69-421D-B6FA-FB8BA0304D4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AA4A1CC-3E19-4C7C-8F3B-1E10A7A249FD}" type="datetimeFigureOut">
              <a:rPr lang="en-US" smtClean="0"/>
              <a:pPr/>
              <a:t>7/29/2010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A8D67B5-BE69-421D-B6FA-FB8BA0304D4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heckerboard(across)">
                                      <p:cBhvr>
                                        <p:cTn id="7" dur="500"/>
                                        <p:tgtEl>
                                          <p:spTgt spid="9">
                                            <p:txEl>
                                              <p:pRg st="0" end="0"/>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checkerboard(across)">
                                      <p:cBhvr>
                                        <p:cTn id="10" dur="500"/>
                                        <p:tgtEl>
                                          <p:spTgt spid="9">
                                            <p:txEl>
                                              <p:pRg st="1" end="1"/>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checkerboard(across)">
                                      <p:cBhvr>
                                        <p:cTn id="13" dur="500"/>
                                        <p:tgtEl>
                                          <p:spTgt spid="9">
                                            <p:txEl>
                                              <p:pRg st="2" end="2"/>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checkerboard(across)">
                                      <p:cBhvr>
                                        <p:cTn id="16" dur="500"/>
                                        <p:tgtEl>
                                          <p:spTgt spid="9">
                                            <p:txEl>
                                              <p:pRg st="3" end="3"/>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9">
                                            <p:txEl>
                                              <p:pRg st="4" end="4"/>
                                            </p:txEl>
                                          </p:spTgt>
                                        </p:tgtEl>
                                        <p:attrNameLst>
                                          <p:attrName>style.visibility</p:attrName>
                                        </p:attrNameLst>
                                      </p:cBhvr>
                                      <p:to>
                                        <p:strVal val="visible"/>
                                      </p:to>
                                    </p:set>
                                    <p:animEffect transition="in" filter="checkerboard(across)">
                                      <p:cBhvr>
                                        <p:cTn id="19"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tmplLst>
          <p:tmpl lvl="1">
            <p:tnLst>
              <p:par>
                <p:cTn presetID="5" presetClass="entr" presetSubtype="1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checkerboard(across)">
                      <p:cBhvr>
                        <p:cTn dur="500"/>
                        <p:tgtEl>
                          <p:spTgt spid="9"/>
                        </p:tgtEl>
                      </p:cBhvr>
                    </p:animEffect>
                  </p:childTnLst>
                </p:cTn>
              </p:par>
            </p:tnLst>
          </p:tmpl>
          <p:tmpl lvl="2">
            <p:tnLst>
              <p:par>
                <p:cTn presetID="5" presetClass="entr" presetSubtype="1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checkerboard(across)">
                      <p:cBhvr>
                        <p:cTn dur="500"/>
                        <p:tgtEl>
                          <p:spTgt spid="9"/>
                        </p:tgtEl>
                      </p:cBhvr>
                    </p:animEffect>
                  </p:childTnLst>
                </p:cTn>
              </p:par>
            </p:tnLst>
          </p:tmpl>
          <p:tmpl lvl="3">
            <p:tnLst>
              <p:par>
                <p:cTn presetID="5" presetClass="entr" presetSubtype="1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checkerboard(across)">
                      <p:cBhvr>
                        <p:cTn dur="500"/>
                        <p:tgtEl>
                          <p:spTgt spid="9"/>
                        </p:tgtEl>
                      </p:cBhvr>
                    </p:animEffect>
                  </p:childTnLst>
                </p:cTn>
              </p:par>
            </p:tnLst>
          </p:tmpl>
          <p:tmpl lvl="4">
            <p:tnLst>
              <p:par>
                <p:cTn presetID="5" presetClass="entr" presetSubtype="1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checkerboard(across)">
                      <p:cBhvr>
                        <p:cTn dur="500"/>
                        <p:tgtEl>
                          <p:spTgt spid="9"/>
                        </p:tgtEl>
                      </p:cBhvr>
                    </p:animEffect>
                  </p:childTnLst>
                </p:cTn>
              </p:par>
            </p:tnLst>
          </p:tmpl>
          <p:tmpl lvl="5">
            <p:tnLst>
              <p:par>
                <p:cTn presetID="5" presetClass="entr" presetSubtype="10" fill="hold" nodeType="with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checkerboard(across)">
                      <p:cBhvr>
                        <p:cTn dur="500"/>
                        <p:tgtEl>
                          <p:spTgt spid="9"/>
                        </p:tgtEl>
                      </p:cBhvr>
                    </p:animEffect>
                  </p:childTnLst>
                </p:cTn>
              </p:par>
            </p:tnLst>
          </p:tmpl>
        </p:tmplLst>
      </p:bldP>
    </p:bld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7.vml"/><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Word_97_-_2003_Document2.doc"/></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Word_97_-_2003_Document3.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Word_97_-_2003_Document4.doc"/></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Word_97_-_2003_Document5.doc"/></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package" Target="../embeddings/Microsoft_Office_Word_Document1.docx"/></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Inequality, Consumption, Happiness, and Well-Being</a:t>
            </a:r>
            <a:endParaRPr lang="en-US"/>
          </a:p>
        </p:txBody>
      </p:sp>
      <p:sp>
        <p:nvSpPr>
          <p:cNvPr id="3" name="Subtitle 2"/>
          <p:cNvSpPr>
            <a:spLocks noGrp="1"/>
          </p:cNvSpPr>
          <p:nvPr>
            <p:ph type="subTitle" idx="1"/>
          </p:nvPr>
        </p:nvSpPr>
        <p:spPr/>
        <p:txBody>
          <a:bodyPr/>
          <a:lstStyle/>
          <a:p>
            <a:r>
              <a:rPr lang="en-US" smtClean="0"/>
              <a:t>Steven Horwitz</a:t>
            </a:r>
          </a:p>
          <a:p>
            <a:r>
              <a:rPr lang="en-US" smtClean="0"/>
              <a:t>IHS:  Morality, Capitalism, &amp; Freedom</a:t>
            </a:r>
          </a:p>
          <a:p>
            <a:r>
              <a:rPr lang="en-US" smtClean="0"/>
              <a:t>Summer 2010</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chemeClr val="tx1"/>
                </a:solidFill>
                <a:effectLst/>
                <a:latin typeface="Tahoma" pitchFamily="34" charset="0"/>
                <a:cs typeface="Tahoma" pitchFamily="34" charset="0"/>
              </a:rPr>
              <a:t>Table 8:  Rich-Poor Gap in Consumption 2003-2005</a:t>
            </a:r>
            <a:endParaRPr lang="en-US">
              <a:solidFill>
                <a:schemeClr val="tx1"/>
              </a:solidFill>
              <a:effectLst/>
              <a:latin typeface="Tahoma" pitchFamily="34" charset="0"/>
              <a:cs typeface="Tahoma" pitchFamily="34" charset="0"/>
            </a:endParaRPr>
          </a:p>
        </p:txBody>
      </p:sp>
      <p:pic>
        <p:nvPicPr>
          <p:cNvPr id="4" name="Content Placeholder 3"/>
          <p:cNvPicPr>
            <a:picLocks noGrp="1"/>
          </p:cNvPicPr>
          <p:nvPr>
            <p:ph idx="1"/>
          </p:nvPr>
        </p:nvPicPr>
        <p:blipFill>
          <a:blip r:embed="rId3" cstate="print"/>
          <a:srcRect/>
          <a:stretch>
            <a:fillRect/>
          </a:stretch>
        </p:blipFill>
        <p:spPr bwMode="auto">
          <a:xfrm>
            <a:off x="1524000" y="1676400"/>
            <a:ext cx="6934200" cy="3810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mtClean="0">
                <a:solidFill>
                  <a:schemeClr val="tx1"/>
                </a:solidFill>
                <a:effectLst/>
                <a:latin typeface="Tahoma" pitchFamily="34" charset="0"/>
                <a:cs typeface="Tahoma" pitchFamily="34" charset="0"/>
              </a:rPr>
              <a:t>Table 9:  Work Hours Needed to Buy Standard Consumption Goods</a:t>
            </a:r>
            <a:endParaRPr lang="en-US" sz="3200">
              <a:solidFill>
                <a:schemeClr val="tx1"/>
              </a:solidFill>
              <a:effectLst/>
              <a:latin typeface="Tahoma" pitchFamily="34" charset="0"/>
              <a:cs typeface="Tahoma" pitchFamily="34" charset="0"/>
            </a:endParaRPr>
          </a:p>
        </p:txBody>
      </p:sp>
      <p:pic>
        <p:nvPicPr>
          <p:cNvPr id="9219" name="Picture 3"/>
          <p:cNvPicPr>
            <a:picLocks noGrp="1" noChangeAspect="1" noChangeArrowheads="1"/>
          </p:cNvPicPr>
          <p:nvPr>
            <p:ph idx="1"/>
          </p:nvPr>
        </p:nvPicPr>
        <p:blipFill>
          <a:blip r:embed="rId3" cstate="print"/>
          <a:srcRect/>
          <a:stretch>
            <a:fillRect/>
          </a:stretch>
        </p:blipFill>
        <p:spPr bwMode="auto">
          <a:xfrm>
            <a:off x="1185276" y="1905000"/>
            <a:ext cx="7361824" cy="357663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chemeClr val="tx1"/>
                </a:solidFill>
                <a:effectLst/>
                <a:latin typeface="Tahoma" pitchFamily="34" charset="0"/>
                <a:cs typeface="Tahoma" pitchFamily="34" charset="0"/>
              </a:rPr>
              <a:t>Figure 1:  Economic Freedom and Self-Reported Happiness</a:t>
            </a:r>
            <a:endParaRPr lang="en-US">
              <a:solidFill>
                <a:schemeClr val="tx1"/>
              </a:solidFill>
              <a:effectLst/>
              <a:latin typeface="Tahoma" pitchFamily="34" charset="0"/>
              <a:cs typeface="Tahoma" pitchFamily="34" charset="0"/>
            </a:endParaRPr>
          </a:p>
        </p:txBody>
      </p:sp>
      <p:pic>
        <p:nvPicPr>
          <p:cNvPr id="10242" name="Picture 2"/>
          <p:cNvPicPr>
            <a:picLocks noGrp="1" noChangeAspect="1" noChangeArrowheads="1"/>
          </p:cNvPicPr>
          <p:nvPr>
            <p:ph idx="1"/>
          </p:nvPr>
        </p:nvPicPr>
        <p:blipFill>
          <a:blip r:embed="rId3" cstate="print"/>
          <a:srcRect/>
          <a:stretch>
            <a:fillRect/>
          </a:stretch>
        </p:blipFill>
        <p:spPr bwMode="auto">
          <a:xfrm>
            <a:off x="1786198" y="1447800"/>
            <a:ext cx="6797153" cy="4800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chemeClr val="tx1"/>
                </a:solidFill>
                <a:effectLst/>
                <a:latin typeface="Tahoma" pitchFamily="34" charset="0"/>
                <a:cs typeface="Tahoma" pitchFamily="34" charset="0"/>
              </a:rPr>
              <a:t>Figure 2:  Life Satisfaction and GDP per Capita</a:t>
            </a:r>
            <a:endParaRPr lang="en-US">
              <a:solidFill>
                <a:schemeClr val="tx1"/>
              </a:solidFill>
              <a:effectLst/>
              <a:latin typeface="Tahoma" pitchFamily="34" charset="0"/>
              <a:cs typeface="Tahoma" pitchFamily="34" charset="0"/>
            </a:endParaRPr>
          </a:p>
        </p:txBody>
      </p:sp>
      <p:pic>
        <p:nvPicPr>
          <p:cNvPr id="11266" name="Picture 2"/>
          <p:cNvPicPr>
            <a:picLocks noGrp="1" noChangeAspect="1" noChangeArrowheads="1"/>
          </p:cNvPicPr>
          <p:nvPr>
            <p:ph idx="1"/>
          </p:nvPr>
        </p:nvPicPr>
        <p:blipFill>
          <a:blip r:embed="rId3" cstate="print"/>
          <a:srcRect/>
          <a:stretch>
            <a:fillRect/>
          </a:stretch>
        </p:blipFill>
        <p:spPr bwMode="auto">
          <a:xfrm>
            <a:off x="1893887" y="1514475"/>
            <a:ext cx="6581775" cy="46672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Happiness “set points”?</a:t>
            </a:r>
            <a:endParaRPr lang="en-US"/>
          </a:p>
        </p:txBody>
      </p:sp>
    </p:spTree>
    <p:controls>
      <p:control spid="29698" name="ShockwaveFlash1" r:id="rId2" imgW="6400000" imgH="4038095"/>
    </p:controls>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chemeClr val="tx1"/>
                </a:solidFill>
                <a:effectLst/>
                <a:latin typeface="Tahoma" pitchFamily="34" charset="0"/>
                <a:cs typeface="Tahoma" pitchFamily="34" charset="0"/>
              </a:rPr>
              <a:t>GDP per Capita and Well-Being</a:t>
            </a:r>
            <a:endParaRPr lang="en-US">
              <a:solidFill>
                <a:schemeClr val="tx1"/>
              </a:solidFill>
              <a:effectLst/>
              <a:latin typeface="Tahoma" pitchFamily="34" charset="0"/>
              <a:cs typeface="Tahoma" pitchFamily="34" charset="0"/>
            </a:endParaRPr>
          </a:p>
        </p:txBody>
      </p:sp>
      <p:sp>
        <p:nvSpPr>
          <p:cNvPr id="3" name="Content Placeholder 2"/>
          <p:cNvSpPr>
            <a:spLocks noGrp="1"/>
          </p:cNvSpPr>
          <p:nvPr>
            <p:ph idx="1"/>
          </p:nvPr>
        </p:nvSpPr>
        <p:spPr/>
        <p:txBody>
          <a:bodyPr>
            <a:normAutofit fontScale="85000" lnSpcReduction="10000"/>
          </a:bodyPr>
          <a:lstStyle/>
          <a:p>
            <a:r>
              <a:rPr lang="en-US" i="1" smtClean="0"/>
              <a:t>“A large recent study by OECD economists Romina Boarini, Asa Johansson, and Marco Mira d’Ecole focused on the relationship between GDP per capita and alternative measures of well-being in the OECD nations. The authors found significant positive correlations of GDP per capita with self-sufficiency, average years of schooling, life expectancy at birth, healthy life expectancy at birth, mortality risks, and volunteering. Further, GDP per capita was significantly negatively correlated with income inequality, relative poverty, child poverty, and child mortality.”</a:t>
            </a:r>
            <a:endParaRPr lang="en-US" smtClean="0"/>
          </a:p>
          <a:p>
            <a:r>
              <a:rPr lang="en-US" sz="1900" smtClean="0"/>
              <a:t>Source:   Will Wilkinson, “In Pursuit of Happiness Research:  Is It Reliable? What Does It Imply for Policy?” </a:t>
            </a:r>
            <a:r>
              <a:rPr lang="en-US" sz="1900" i="1" smtClean="0"/>
              <a:t>Policy Analysis 590</a:t>
            </a:r>
            <a:r>
              <a:rPr lang="en-US" sz="1900" smtClean="0"/>
              <a:t>, April 12, 2007, Cato Institute.</a:t>
            </a:r>
            <a:endParaRPr lang="en-US" sz="19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 Overview</a:t>
            </a:r>
            <a:endParaRPr lang="en-US"/>
          </a:p>
        </p:txBody>
      </p:sp>
      <p:sp>
        <p:nvSpPr>
          <p:cNvPr id="3" name="Content Placeholder 2"/>
          <p:cNvSpPr>
            <a:spLocks noGrp="1"/>
          </p:cNvSpPr>
          <p:nvPr>
            <p:ph idx="1"/>
          </p:nvPr>
        </p:nvSpPr>
        <p:spPr/>
        <p:txBody>
          <a:bodyPr>
            <a:normAutofit lnSpcReduction="10000"/>
          </a:bodyPr>
          <a:lstStyle/>
          <a:p>
            <a:r>
              <a:rPr lang="en-US" smtClean="0"/>
              <a:t>Are the rich getting richer and the poor getting poorer?  What about income mobility?</a:t>
            </a:r>
          </a:p>
          <a:p>
            <a:r>
              <a:rPr lang="en-US" smtClean="0"/>
              <a:t>What exactly do the poor have in their houses and how does it compare past poor folks and the past middle class?</a:t>
            </a:r>
          </a:p>
          <a:p>
            <a:r>
              <a:rPr lang="en-US" smtClean="0"/>
              <a:t>Are Americans happy?  Does wealth make people happier?  Is it just subjective?</a:t>
            </a:r>
          </a:p>
          <a:p>
            <a:r>
              <a:rPr lang="en-US" smtClean="0"/>
              <a:t>Are we “objectively” better off?  How does this relate to wealth?</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smtClean="0">
                <a:solidFill>
                  <a:srgbClr val="000000"/>
                </a:solidFill>
                <a:effectLst/>
                <a:latin typeface="Tahoma" charset="0"/>
              </a:rPr>
              <a:t>Table 1:  US Income Distribution </a:t>
            </a:r>
            <a:br>
              <a:rPr lang="en-US" sz="4400" smtClean="0">
                <a:solidFill>
                  <a:srgbClr val="000000"/>
                </a:solidFill>
                <a:effectLst/>
                <a:latin typeface="Tahoma" charset="0"/>
              </a:rPr>
            </a:br>
            <a:r>
              <a:rPr lang="en-US" sz="4400" smtClean="0">
                <a:solidFill>
                  <a:srgbClr val="000000"/>
                </a:solidFill>
                <a:effectLst/>
                <a:latin typeface="Tahoma" charset="0"/>
              </a:rPr>
              <a:t>by Quintile, 1997</a:t>
            </a:r>
            <a:endParaRPr lang="en-US"/>
          </a:p>
        </p:txBody>
      </p:sp>
      <p:graphicFrame>
        <p:nvGraphicFramePr>
          <p:cNvPr id="1026" name="Object 2"/>
          <p:cNvGraphicFramePr>
            <a:graphicFrameLocks noChangeAspect="1"/>
          </p:cNvGraphicFramePr>
          <p:nvPr>
            <p:ph idx="1"/>
          </p:nvPr>
        </p:nvGraphicFramePr>
        <p:xfrm>
          <a:off x="1435100" y="1897245"/>
          <a:ext cx="7499350" cy="3901709"/>
        </p:xfrm>
        <a:graphic>
          <a:graphicData uri="http://schemas.openxmlformats.org/presentationml/2006/ole">
            <p:oleObj spid="_x0000_s1026" name="Document" r:id="rId4" imgW="7909560" imgH="4114800" progId="Word.Document.8">
              <p:embed/>
            </p:oleObj>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sz="2800" kern="0" smtClean="0">
                <a:solidFill>
                  <a:srgbClr val="000000"/>
                </a:solidFill>
                <a:effectLst/>
                <a:latin typeface="Tahoma" charset="0"/>
              </a:rPr>
              <a:t>Table 2:  US Income Distribution to Top </a:t>
            </a:r>
            <a:br>
              <a:rPr kumimoji="1" lang="en-US" sz="2800" kern="0" smtClean="0">
                <a:solidFill>
                  <a:srgbClr val="000000"/>
                </a:solidFill>
                <a:effectLst/>
                <a:latin typeface="Tahoma" charset="0"/>
              </a:rPr>
            </a:br>
            <a:r>
              <a:rPr kumimoji="1" lang="en-US" sz="2800" kern="0" smtClean="0">
                <a:solidFill>
                  <a:srgbClr val="000000"/>
                </a:solidFill>
                <a:effectLst/>
                <a:latin typeface="Tahoma" charset="0"/>
              </a:rPr>
              <a:t>and Bottom Quintile: 1975 and 1997</a:t>
            </a:r>
            <a:endParaRPr lang="en-US"/>
          </a:p>
        </p:txBody>
      </p:sp>
      <p:graphicFrame>
        <p:nvGraphicFramePr>
          <p:cNvPr id="2050" name="Object 2"/>
          <p:cNvGraphicFramePr>
            <a:graphicFrameLocks noChangeAspect="1"/>
          </p:cNvGraphicFramePr>
          <p:nvPr>
            <p:ph idx="1"/>
          </p:nvPr>
        </p:nvGraphicFramePr>
        <p:xfrm>
          <a:off x="1454150" y="1808163"/>
          <a:ext cx="7467600" cy="4068762"/>
        </p:xfrm>
        <a:graphic>
          <a:graphicData uri="http://schemas.openxmlformats.org/presentationml/2006/ole">
            <p:oleObj spid="_x0000_s2050" name="Document" r:id="rId4" imgW="7736094" imgH="4215348" progId="Word.Document.8">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smtClean="0">
                <a:solidFill>
                  <a:srgbClr val="000000"/>
                </a:solidFill>
                <a:effectLst/>
                <a:latin typeface="Tahoma" charset="0"/>
              </a:rPr>
              <a:t>Table 3:  Income Mobility 1979 to 1988 </a:t>
            </a:r>
            <a:br>
              <a:rPr lang="en-US" sz="3200" smtClean="0">
                <a:solidFill>
                  <a:srgbClr val="000000"/>
                </a:solidFill>
                <a:effectLst/>
                <a:latin typeface="Tahoma" charset="0"/>
              </a:rPr>
            </a:br>
            <a:r>
              <a:rPr lang="en-US" sz="3200" smtClean="0">
                <a:solidFill>
                  <a:srgbClr val="000000"/>
                </a:solidFill>
                <a:effectLst/>
                <a:latin typeface="Tahoma" charset="0"/>
              </a:rPr>
              <a:t> (US Treasury Data)</a:t>
            </a:r>
            <a:endParaRPr lang="en-US" sz="3200"/>
          </a:p>
        </p:txBody>
      </p:sp>
      <p:graphicFrame>
        <p:nvGraphicFramePr>
          <p:cNvPr id="3075" name="Object 3"/>
          <p:cNvGraphicFramePr>
            <a:graphicFrameLocks noChangeAspect="1"/>
          </p:cNvGraphicFramePr>
          <p:nvPr>
            <p:ph idx="1"/>
          </p:nvPr>
        </p:nvGraphicFramePr>
        <p:xfrm>
          <a:off x="1751013" y="1684338"/>
          <a:ext cx="6710362" cy="4686300"/>
        </p:xfrm>
        <a:graphic>
          <a:graphicData uri="http://schemas.openxmlformats.org/presentationml/2006/ole">
            <p:oleObj spid="_x0000_s3075" name="Document" r:id="rId4" imgW="10071553" imgH="7031842" progId="Word.Document.8">
              <p:embed/>
            </p:oleObj>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kumimoji="1" lang="en-US" sz="3200" kern="0" smtClean="0">
                <a:solidFill>
                  <a:srgbClr val="000000"/>
                </a:solidFill>
                <a:effectLst/>
                <a:latin typeface="Tahoma" charset="0"/>
              </a:rPr>
              <a:t>Table 4:  Income Mobility 1975 to 1991 </a:t>
            </a:r>
            <a:br>
              <a:rPr kumimoji="1" lang="en-US" sz="3200" kern="0" smtClean="0">
                <a:solidFill>
                  <a:srgbClr val="000000"/>
                </a:solidFill>
                <a:effectLst/>
                <a:latin typeface="Tahoma" charset="0"/>
              </a:rPr>
            </a:br>
            <a:r>
              <a:rPr kumimoji="1" lang="en-US" sz="3200" kern="0" smtClean="0">
                <a:solidFill>
                  <a:srgbClr val="000000"/>
                </a:solidFill>
                <a:effectLst/>
                <a:latin typeface="Tahoma" charset="0"/>
              </a:rPr>
              <a:t> (PSID-UM Data)</a:t>
            </a:r>
            <a:endParaRPr lang="en-US"/>
          </a:p>
        </p:txBody>
      </p:sp>
      <p:graphicFrame>
        <p:nvGraphicFramePr>
          <p:cNvPr id="4098" name="Object 2"/>
          <p:cNvGraphicFramePr>
            <a:graphicFrameLocks noChangeAspect="1"/>
          </p:cNvGraphicFramePr>
          <p:nvPr>
            <p:ph idx="1"/>
          </p:nvPr>
        </p:nvGraphicFramePr>
        <p:xfrm>
          <a:off x="1704181" y="1580356"/>
          <a:ext cx="6961188" cy="4535488"/>
        </p:xfrm>
        <a:graphic>
          <a:graphicData uri="http://schemas.openxmlformats.org/presentationml/2006/ole">
            <p:oleObj spid="_x0000_s4098" name="Document" r:id="rId4" imgW="6960960" imgH="4535640" progId="Word.Document.8">
              <p:embed/>
            </p:oleObj>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98080" cy="1143000"/>
          </a:xfrm>
        </p:spPr>
        <p:txBody>
          <a:bodyPr>
            <a:normAutofit fontScale="90000"/>
          </a:bodyPr>
          <a:lstStyle/>
          <a:p>
            <a:r>
              <a:rPr lang="en-US" sz="3200" smtClean="0">
                <a:solidFill>
                  <a:srgbClr val="000000"/>
                </a:solidFill>
                <a:effectLst/>
                <a:latin typeface="Tahoma" charset="0"/>
              </a:rPr>
              <a:t>Table 5:  Absolute Average Income Change, by Quintile 1975-91 (1997 dollars)</a:t>
            </a:r>
            <a:endParaRPr lang="en-US" sz="3200"/>
          </a:p>
        </p:txBody>
      </p:sp>
      <p:graphicFrame>
        <p:nvGraphicFramePr>
          <p:cNvPr id="5122" name="Object 2"/>
          <p:cNvGraphicFramePr>
            <a:graphicFrameLocks noChangeAspect="1"/>
          </p:cNvGraphicFramePr>
          <p:nvPr>
            <p:ph idx="1"/>
          </p:nvPr>
        </p:nvGraphicFramePr>
        <p:xfrm>
          <a:off x="1435100" y="1812405"/>
          <a:ext cx="7499350" cy="4071389"/>
        </p:xfrm>
        <a:graphic>
          <a:graphicData uri="http://schemas.openxmlformats.org/presentationml/2006/ole">
            <p:oleObj spid="_x0000_s5122" name="Document" r:id="rId4" imgW="7623720" imgH="4137840" progId="Word.Document.8">
              <p:embed/>
            </p:oleObj>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smtClean="0">
                <a:solidFill>
                  <a:schemeClr val="tx1"/>
                </a:solidFill>
                <a:effectLst/>
                <a:latin typeface="Tahoma" pitchFamily="34" charset="0"/>
                <a:cs typeface="Tahoma" pitchFamily="34" charset="0"/>
              </a:rPr>
              <a:t>Table 6:  Income Mobility </a:t>
            </a:r>
            <a:br>
              <a:rPr lang="en-US" sz="3600" smtClean="0">
                <a:solidFill>
                  <a:schemeClr val="tx1"/>
                </a:solidFill>
                <a:effectLst/>
                <a:latin typeface="Tahoma" pitchFamily="34" charset="0"/>
                <a:cs typeface="Tahoma" pitchFamily="34" charset="0"/>
              </a:rPr>
            </a:br>
            <a:r>
              <a:rPr lang="en-US" sz="3600" smtClean="0">
                <a:solidFill>
                  <a:schemeClr val="tx1"/>
                </a:solidFill>
                <a:effectLst/>
                <a:latin typeface="Tahoma" pitchFamily="34" charset="0"/>
                <a:cs typeface="Tahoma" pitchFamily="34" charset="0"/>
              </a:rPr>
              <a:t>1996-2005 (Treasury)</a:t>
            </a:r>
            <a:endParaRPr lang="en-US" sz="3600">
              <a:solidFill>
                <a:schemeClr val="tx1"/>
              </a:solidFill>
              <a:effectLst/>
              <a:latin typeface="Tahoma" pitchFamily="34" charset="0"/>
              <a:cs typeface="Tahoma" pitchFamily="34" charset="0"/>
            </a:endParaRPr>
          </a:p>
        </p:txBody>
      </p:sp>
      <p:graphicFrame>
        <p:nvGraphicFramePr>
          <p:cNvPr id="7171" name="Object 3"/>
          <p:cNvGraphicFramePr>
            <a:graphicFrameLocks noChangeAspect="1"/>
          </p:cNvGraphicFramePr>
          <p:nvPr/>
        </p:nvGraphicFramePr>
        <p:xfrm>
          <a:off x="1524000" y="1798638"/>
          <a:ext cx="7273925" cy="3657600"/>
        </p:xfrm>
        <a:graphic>
          <a:graphicData uri="http://schemas.openxmlformats.org/presentationml/2006/ole">
            <p:oleObj spid="_x0000_s7171" name="Document" r:id="rId4" imgW="6693228" imgH="3386946" progId="Word.Document.12">
              <p:embed/>
            </p:oleObj>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checkerboard(across)">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solidFill>
                  <a:schemeClr val="tx1"/>
                </a:solidFill>
                <a:effectLst/>
                <a:latin typeface="Tahoma" pitchFamily="34" charset="0"/>
                <a:cs typeface="Tahoma" pitchFamily="34" charset="0"/>
              </a:rPr>
              <a:t>Table 7:  Household Consumption 1984-2005</a:t>
            </a:r>
            <a:endParaRPr lang="en-US">
              <a:solidFill>
                <a:schemeClr val="tx1"/>
              </a:solidFill>
              <a:effectLst/>
              <a:latin typeface="Tahoma" pitchFamily="34" charset="0"/>
              <a:cs typeface="Tahoma" pitchFamily="34" charset="0"/>
            </a:endParaRPr>
          </a:p>
        </p:txBody>
      </p:sp>
      <p:pic>
        <p:nvPicPr>
          <p:cNvPr id="4" name="Content Placeholder 3"/>
          <p:cNvPicPr>
            <a:picLocks noGrp="1"/>
          </p:cNvPicPr>
          <p:nvPr>
            <p:ph idx="1"/>
          </p:nvPr>
        </p:nvPicPr>
        <p:blipFill>
          <a:blip r:embed="rId3" cstate="print"/>
          <a:srcRect/>
          <a:stretch>
            <a:fillRect/>
          </a:stretch>
        </p:blipFill>
        <p:spPr bwMode="auto">
          <a:xfrm>
            <a:off x="1600200" y="1676400"/>
            <a:ext cx="7086600" cy="4114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97</TotalTime>
  <Words>337</Words>
  <Application>Microsoft Office PowerPoint</Application>
  <PresentationFormat>On-screen Show (4:3)</PresentationFormat>
  <Paragraphs>39</Paragraphs>
  <Slides>15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Solstice</vt:lpstr>
      <vt:lpstr>Document</vt:lpstr>
      <vt:lpstr>Inequality, Consumption, Happiness, and Well-Being</vt:lpstr>
      <vt:lpstr>An Overview</vt:lpstr>
      <vt:lpstr>Table 1:  US Income Distribution  by Quintile, 1997</vt:lpstr>
      <vt:lpstr>Table 2:  US Income Distribution to Top  and Bottom Quintile: 1975 and 1997</vt:lpstr>
      <vt:lpstr>Table 3:  Income Mobility 1979 to 1988   (US Treasury Data)</vt:lpstr>
      <vt:lpstr>Table 4:  Income Mobility 1975 to 1991   (PSID-UM Data)</vt:lpstr>
      <vt:lpstr>Table 5:  Absolute Average Income Change, by Quintile 1975-91 (1997 dollars)</vt:lpstr>
      <vt:lpstr>Table 6:  Income Mobility  1996-2005 (Treasury)</vt:lpstr>
      <vt:lpstr>Table 7:  Household Consumption 1984-2005</vt:lpstr>
      <vt:lpstr>Table 8:  Rich-Poor Gap in Consumption 2003-2005</vt:lpstr>
      <vt:lpstr>Table 9:  Work Hours Needed to Buy Standard Consumption Goods</vt:lpstr>
      <vt:lpstr>Figure 1:  Economic Freedom and Self-Reported Happiness</vt:lpstr>
      <vt:lpstr>Figure 2:  Life Satisfaction and GDP per Capita</vt:lpstr>
      <vt:lpstr>Happiness “set points”?</vt:lpstr>
      <vt:lpstr>GDP per Capita and Well-Being</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Inequality, Consumption, Happiness, and Well-Being</dc:title>
  <dc:creator>Steven Horwitz</dc:creator>
  <cp:lastModifiedBy>Steven Horwitz</cp:lastModifiedBy>
  <cp:revision>27</cp:revision>
  <dcterms:created xsi:type="dcterms:W3CDTF">2010-07-20T23:42:14Z</dcterms:created>
  <dcterms:modified xsi:type="dcterms:W3CDTF">2010-07-29T15:28:33Z</dcterms:modified>
</cp:coreProperties>
</file>